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20" r:id="rId2"/>
    <p:sldMasterId id="2147483732" r:id="rId3"/>
  </p:sldMasterIdLst>
  <p:sldIdLst>
    <p:sldId id="256" r:id="rId4"/>
    <p:sldId id="259" r:id="rId5"/>
    <p:sldId id="260" r:id="rId6"/>
    <p:sldId id="261" r:id="rId7"/>
    <p:sldId id="263" r:id="rId8"/>
    <p:sldId id="264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F2F8"/>
    <a:srgbClr val="C6EEF6"/>
    <a:srgbClr val="D7F3F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84" d="100"/>
          <a:sy n="84" d="100"/>
        </p:scale>
        <p:origin x="-1258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F2CDCE-28EC-4BC1-A7E4-CEFD2B3D01A5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5EA9519-EF6E-42EB-9E36-11E47FD2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40000"/>
                <a:lumOff val="60000"/>
              </a:schemeClr>
            </a:gs>
            <a:gs pos="65000">
              <a:schemeClr val="tx2">
                <a:lumMod val="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87624" y="889844"/>
            <a:ext cx="70567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практической деятельности </a:t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отдела регионального государственного надзора </a:t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 обеспечением сохранности автомобильных дорог </a:t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 контролю за осуществлением перевозок пассажиров и багажа легковым такси на территории Курской области </a:t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 за соблюдением установленного в области особого порядка передвижения транспортных средств </a:t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 межмуниципальным маршрутам регулярного сообщения</a:t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 1 полугодие 2020 года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2636912"/>
            <a:ext cx="41764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Всего за период с 16.04 по 01.07.2020 было проведено 13 совместных рейдов.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Составлено 12 административных протоколов в отношении водителей легковых такси.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Презент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219757"/>
            <a:ext cx="3741543" cy="29932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2636912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Часть нарушений (8 случаев) была оперативно устранена.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Презент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313295"/>
            <a:ext cx="3741543" cy="280615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2636912"/>
            <a:ext cx="6840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не устраненным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нарушениям были вынесены определения и возбуждены административные расследования в отношении ИП и юридических лиц, на которых оформлены разрешения легкового такси.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Презент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91880" y="1052736"/>
            <a:ext cx="5325719" cy="1890258"/>
          </a:xfrm>
        </p:spPr>
      </p:pic>
      <p:sp>
        <p:nvSpPr>
          <p:cNvPr id="5" name="TextBox 4"/>
          <p:cNvSpPr txBox="1"/>
          <p:nvPr/>
        </p:nvSpPr>
        <p:spPr>
          <a:xfrm>
            <a:off x="2915816" y="4653136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Всего привлечено к административной ответственности 6 перевозчиков такси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2852936"/>
            <a:ext cx="66967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 же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период 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03.06.2020 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25.06.2020 было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проведено 5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рейдовых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мероприятий по контролю за соблюдением установленного в области особого порядка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передвижения транспортных средств по межмуниципальным маршрутам регулярного сообщения</a:t>
            </a:r>
          </a:p>
        </p:txBody>
      </p:sp>
      <p:pic>
        <p:nvPicPr>
          <p:cNvPr id="7" name="Содержимое 6" descr="Презент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47864" y="692696"/>
            <a:ext cx="5191657" cy="29152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2420888"/>
            <a:ext cx="756084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Были проверены </a:t>
            </a:r>
          </a:p>
          <a:p>
            <a:r>
              <a:rPr lang="ru-RU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46 автобусов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В 9 случаях выявлены нарушения (один со стороны водителя).</a:t>
            </a:r>
          </a:p>
          <a:p>
            <a:r>
              <a:rPr lang="ru-RU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Составлено 8 протоколов, все материалы завершены оформлением и переданы на рассмотрение в суд.</a:t>
            </a:r>
          </a:p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Еще по одному эпизоду возбуждено административное расследование и вызван представитель юридического лица для составления протокола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Презент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63888" y="836712"/>
            <a:ext cx="4965679" cy="22322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9" y="1700810"/>
          <a:ext cx="8568951" cy="2880317"/>
        </p:xfrm>
        <a:graphic>
          <a:graphicData uri="http://schemas.openxmlformats.org/drawingml/2006/table">
            <a:tbl>
              <a:tblPr/>
              <a:tblGrid>
                <a:gridCol w="888633"/>
                <a:gridCol w="743050"/>
                <a:gridCol w="790801"/>
                <a:gridCol w="860098"/>
                <a:gridCol w="614937"/>
                <a:gridCol w="595138"/>
                <a:gridCol w="644637"/>
                <a:gridCol w="1116905"/>
                <a:gridCol w="825158"/>
                <a:gridCol w="663853"/>
                <a:gridCol w="825741"/>
              </a:tblGrid>
              <a:tr h="1107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latin typeface="Arial Narrow"/>
                          <a:ea typeface="Calibri"/>
                          <a:cs typeface="Times New Roman"/>
                        </a:rPr>
                        <a:t>Вид контроля</a:t>
                      </a:r>
                      <a:endParaRPr lang="ru-RU" sz="10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Проведено административных расследований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Заведено административных дел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Составлено актов осмотра транспортных средств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latin typeface="Arial Narrow"/>
                          <a:ea typeface="Calibri"/>
                          <a:cs typeface="Times New Roman"/>
                        </a:rPr>
                        <a:t>Подготовлено </a:t>
                      </a:r>
                      <a:r>
                        <a:rPr lang="ru-RU" sz="1000" baseline="0" dirty="0" smtClean="0">
                          <a:latin typeface="Arial Narrow"/>
                          <a:ea typeface="Calibri"/>
                          <a:cs typeface="Times New Roman"/>
                        </a:rPr>
                        <a:t>фото-, видеоматериалов</a:t>
                      </a:r>
                      <a:endParaRPr lang="ru-RU" sz="10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Составлено ходатайств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Вынесено определений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Получено выписок из реестра такси, ЕГРЮЛ/ЕГРЮП, СМП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Направлено телефонограмм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Направлено уведомлений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Произведено отслеживаний почтовых отправлений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за легковым и такси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07365" algn="l"/>
                        </a:tabLs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6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07365" algn="l"/>
                        </a:tabLs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20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-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62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6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12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28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10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29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/>
                          <a:ea typeface="Calibri"/>
                          <a:cs typeface="Times New Roman"/>
                        </a:rPr>
                        <a:t>15</a:t>
                      </a:r>
                      <a:endParaRPr lang="ru-RU" sz="10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8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solidFill>
                            <a:srgbClr val="FF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за соблюдением особого порядка (маски)</a:t>
                      </a:r>
                      <a:endParaRPr lang="ru-RU" sz="10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solidFill>
                            <a:srgbClr val="FF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9</a:t>
                      </a:r>
                      <a:endParaRPr lang="ru-RU" sz="1000" baseline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solidFill>
                            <a:srgbClr val="FF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9</a:t>
                      </a:r>
                      <a:endParaRPr lang="ru-RU" sz="1000" baseline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solidFill>
                            <a:srgbClr val="FF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10</a:t>
                      </a:r>
                      <a:endParaRPr lang="ru-RU" sz="10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solidFill>
                            <a:srgbClr val="FF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44</a:t>
                      </a:r>
                      <a:endParaRPr lang="ru-RU" sz="1000" baseline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solidFill>
                            <a:srgbClr val="FF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-</a:t>
                      </a:r>
                      <a:endParaRPr lang="ru-RU" sz="1000" baseline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solidFill>
                            <a:srgbClr val="FF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17</a:t>
                      </a:r>
                      <a:endParaRPr lang="ru-RU" sz="1000" baseline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solidFill>
                            <a:srgbClr val="FF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10</a:t>
                      </a:r>
                      <a:endParaRPr lang="ru-RU" sz="1000" baseline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solidFill>
                            <a:srgbClr val="FF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-</a:t>
                      </a:r>
                      <a:endParaRPr lang="ru-RU" sz="1000" baseline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solidFill>
                            <a:srgbClr val="FF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27</a:t>
                      </a:r>
                      <a:endParaRPr lang="ru-RU" sz="1000" baseline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solidFill>
                            <a:srgbClr val="FF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12</a:t>
                      </a:r>
                      <a:endParaRPr lang="ru-RU" sz="10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5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latin typeface="Arial Narrow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0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latin typeface="Arial Narrow"/>
                          <a:ea typeface="Calibri"/>
                          <a:cs typeface="Times New Roman"/>
                        </a:rPr>
                        <a:t>15</a:t>
                      </a:r>
                      <a:endParaRPr lang="ru-RU" sz="10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latin typeface="Arial Narrow"/>
                          <a:ea typeface="Calibri"/>
                          <a:cs typeface="Times New Roman"/>
                        </a:rPr>
                        <a:t>29</a:t>
                      </a:r>
                      <a:endParaRPr lang="ru-RU" sz="10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latin typeface="Arial Narrow"/>
                          <a:ea typeface="Calibri"/>
                          <a:cs typeface="Times New Roman"/>
                        </a:rPr>
                        <a:t>10</a:t>
                      </a:r>
                      <a:endParaRPr lang="ru-RU" sz="10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latin typeface="Arial Narrow"/>
                          <a:ea typeface="Calibri"/>
                          <a:cs typeface="Times New Roman"/>
                        </a:rPr>
                        <a:t>106</a:t>
                      </a:r>
                      <a:endParaRPr lang="ru-RU" sz="10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latin typeface="Arial Narrow"/>
                          <a:ea typeface="Calibri"/>
                          <a:cs typeface="Times New Roman"/>
                        </a:rPr>
                        <a:t>6</a:t>
                      </a:r>
                      <a:endParaRPr lang="ru-RU" sz="10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latin typeface="Arial Narrow"/>
                          <a:ea typeface="Calibri"/>
                          <a:cs typeface="Times New Roman"/>
                        </a:rPr>
                        <a:t>29</a:t>
                      </a:r>
                      <a:endParaRPr lang="ru-RU" sz="10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latin typeface="Arial Narrow"/>
                          <a:ea typeface="Calibri"/>
                          <a:cs typeface="Times New Roman"/>
                        </a:rPr>
                        <a:t>38</a:t>
                      </a:r>
                      <a:endParaRPr lang="ru-RU" sz="10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latin typeface="Arial Narrow"/>
                          <a:ea typeface="Calibri"/>
                          <a:cs typeface="Times New Roman"/>
                        </a:rPr>
                        <a:t>10</a:t>
                      </a:r>
                      <a:endParaRPr lang="ru-RU" sz="10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latin typeface="Arial Narrow"/>
                          <a:ea typeface="Calibri"/>
                          <a:cs typeface="Times New Roman"/>
                        </a:rPr>
                        <a:t>56</a:t>
                      </a:r>
                      <a:endParaRPr lang="ru-RU" sz="10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latin typeface="Arial Narrow"/>
                          <a:ea typeface="Calibri"/>
                          <a:cs typeface="Times New Roman"/>
                        </a:rPr>
                        <a:t>27</a:t>
                      </a:r>
                      <a:endParaRPr lang="ru-RU" sz="10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1" marR="447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9552" y="98072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Проведенная административная работа по выявленным нарушениям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5157192"/>
            <a:ext cx="8064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настоящее время в разработке находятся 3 административных дела.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F3F9">
            <a:alpha val="9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39552" y="98072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контрольно-надзорных мероприятий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4941168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Выявлено 22 правонарушения. Составлено 26 протоколов. В 8 случаях нарушения были оперативно устранены. Вынесено                                  18 постановлений. По впервые выявленным нарушениям определены наказания в виде предупреждений, наложен 1 штраф на сумму 5000 рублей, подготавливается материал на штраф в 10000 рублей. </a:t>
            </a:r>
          </a:p>
          <a:p>
            <a:pPr algn="just"/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нарушениям особого режима передвижения (за отсутствие масок в автобусах) отработано и передано в суд                                         	8 материалов.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1412776"/>
          <a:ext cx="8640959" cy="3384377"/>
        </p:xfrm>
        <a:graphic>
          <a:graphicData uri="http://schemas.openxmlformats.org/drawingml/2006/table">
            <a:tbl>
              <a:tblPr/>
              <a:tblGrid>
                <a:gridCol w="813073"/>
                <a:gridCol w="436459"/>
                <a:gridCol w="440071"/>
                <a:gridCol w="440071"/>
                <a:gridCol w="438523"/>
                <a:gridCol w="438523"/>
                <a:gridCol w="437491"/>
                <a:gridCol w="736202"/>
                <a:gridCol w="736202"/>
                <a:gridCol w="658300"/>
                <a:gridCol w="804302"/>
                <a:gridCol w="511781"/>
                <a:gridCol w="731559"/>
                <a:gridCol w="509201"/>
                <a:gridCol w="509201"/>
              </a:tblGrid>
              <a:tr h="19446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latin typeface="Arial Narrow" pitchFamily="34" charset="0"/>
                          <a:ea typeface="Calibri"/>
                          <a:cs typeface="Times New Roman"/>
                        </a:rPr>
                        <a:t>Вид контроля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Составлено административных протоколов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Устранено выявленных нарушений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Направлено материалов в суды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Вынесено постановлений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0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по ч.3 ст. 11.14.1 КоАП РФ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по ч.2,3 ст. 12,31 КоАП РФ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по ч.1 ст 20.6.1 КоАП РФ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оправдательных, ед.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с назначением наказания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89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административное предупреждение, ед.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административный штраф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78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на ЮЛ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smtClean="0">
                          <a:latin typeface="Arial Narrow" pitchFamily="34" charset="0"/>
                          <a:ea typeface="Calibri"/>
                          <a:cs typeface="Times New Roman"/>
                        </a:rPr>
                        <a:t>На ИП, </a:t>
                      </a: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должностных </a:t>
                      </a:r>
                      <a:r>
                        <a:rPr lang="ru-RU" sz="1000" baseline="0" smtClean="0">
                          <a:latin typeface="Arial Narrow" pitchFamily="34" charset="0"/>
                          <a:ea typeface="Calibri"/>
                          <a:cs typeface="Times New Roman"/>
                        </a:rPr>
                        <a:t>лиц</a:t>
                      </a:r>
                      <a:endParaRPr lang="ru-RU" sz="1000" baseline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на водителей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на ЮЛ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на должностных лиц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на водителей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на ЮЛ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на должностных лиц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ед.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на сумму, руб.</a:t>
                      </a:r>
                    </a:p>
                  </a:txBody>
                  <a:tcPr marL="43500" marR="435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 smtClean="0">
                          <a:latin typeface="Arial Narrow" pitchFamily="34" charset="0"/>
                          <a:ea typeface="Calibri"/>
                          <a:cs typeface="Times New Roman"/>
                        </a:rPr>
                        <a:t>за </a:t>
                      </a:r>
                      <a:r>
                        <a:rPr lang="ru-RU" sz="1000" baseline="0" dirty="0">
                          <a:latin typeface="Arial Narrow" pitchFamily="34" charset="0"/>
                          <a:ea typeface="Calibri"/>
                          <a:cs typeface="Times New Roman"/>
                        </a:rPr>
                        <a:t>легковыми такси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5000=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2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  <a:latin typeface="Arial Narrow" pitchFamily="34" charset="0"/>
                          <a:ea typeface="Calibri"/>
                          <a:cs typeface="Times New Roman"/>
                        </a:rPr>
                        <a:t>за </a:t>
                      </a:r>
                      <a:r>
                        <a:rPr lang="ru-RU" sz="1000" b="1" baseline="0" dirty="0">
                          <a:solidFill>
                            <a:srgbClr val="FF0000"/>
                          </a:solidFill>
                          <a:latin typeface="Arial Narrow" pitchFamily="34" charset="0"/>
                          <a:ea typeface="Calibri"/>
                          <a:cs typeface="Times New Roman"/>
                        </a:rPr>
                        <a:t>соблюдением особого порядка (маски)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solidFill>
                            <a:srgbClr val="FF0000"/>
                          </a:solidFill>
                          <a:latin typeface="Arial Narrow" pitchFamily="34" charset="0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solidFill>
                            <a:srgbClr val="FF0000"/>
                          </a:solidFill>
                          <a:latin typeface="Arial Narrow" pitchFamily="34" charset="0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solidFill>
                            <a:srgbClr val="FF0000"/>
                          </a:solidFill>
                          <a:latin typeface="Arial Narrow" pitchFamily="34" charset="0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solidFill>
                            <a:srgbClr val="FF0000"/>
                          </a:solidFill>
                          <a:latin typeface="Arial Narrow" pitchFamily="34" charset="0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solidFill>
                            <a:srgbClr val="FF0000"/>
                          </a:solidFill>
                          <a:latin typeface="Arial Narrow" pitchFamily="34" charset="0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solidFill>
                            <a:srgbClr val="FF0000"/>
                          </a:solidFill>
                          <a:latin typeface="Arial Narrow" pitchFamily="34" charset="0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baseline="0" dirty="0">
                          <a:solidFill>
                            <a:srgbClr val="FF0000"/>
                          </a:solidFill>
                          <a:latin typeface="Arial Narrow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baseline="0" dirty="0">
                          <a:solidFill>
                            <a:srgbClr val="FF0000"/>
                          </a:solidFill>
                          <a:latin typeface="Arial Narrow" pitchFamily="34" charset="0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baseline="0" dirty="0">
                          <a:solidFill>
                            <a:srgbClr val="FF0000"/>
                          </a:solidFill>
                          <a:latin typeface="Arial Narrow" pitchFamily="34" charset="0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baseline="0" dirty="0">
                          <a:solidFill>
                            <a:srgbClr val="FF0000"/>
                          </a:solidFill>
                          <a:latin typeface="Arial Narrow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aseline="0" dirty="0">
                        <a:solidFill>
                          <a:srgbClr val="FF0000"/>
                        </a:solidFill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aseline="0">
                        <a:solidFill>
                          <a:srgbClr val="FF0000"/>
                        </a:solidFill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aseline="0">
                        <a:solidFill>
                          <a:srgbClr val="FF0000"/>
                        </a:solidFill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aseline="0" dirty="0">
                        <a:solidFill>
                          <a:srgbClr val="FF0000"/>
                        </a:solidFill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latin typeface="Arial Narrow" pitchFamily="34" charset="0"/>
                          <a:ea typeface="Calibri"/>
                          <a:cs typeface="Times New Roman"/>
                        </a:rPr>
                        <a:t>Итого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latin typeface="Arial Narrow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aseline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>
                          <a:latin typeface="Arial Narrow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aseline="0" dirty="0">
                          <a:latin typeface="Arial Narrow" pitchFamily="34" charset="0"/>
                          <a:ea typeface="Calibri"/>
                          <a:cs typeface="Times New Roman"/>
                        </a:rPr>
                        <a:t>5000=</a:t>
                      </a:r>
                    </a:p>
                  </a:txBody>
                  <a:tcPr marL="43500" marR="4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698</TotalTime>
  <Words>427</Words>
  <Application>Microsoft Office PowerPoint</Application>
  <PresentationFormat>Экран (4:3)</PresentationFormat>
  <Paragraphs>122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Метро</vt:lpstr>
      <vt:lpstr>1_Открытая</vt:lpstr>
      <vt:lpstr>2_Открытая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Андрей_Спицин</dc:creator>
  <cp:lastModifiedBy>Сергей_Зотов</cp:lastModifiedBy>
  <cp:revision>76</cp:revision>
  <dcterms:created xsi:type="dcterms:W3CDTF">2020-07-03T11:05:24Z</dcterms:created>
  <dcterms:modified xsi:type="dcterms:W3CDTF">2020-07-20T07:07:33Z</dcterms:modified>
</cp:coreProperties>
</file>